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1"/>
  </p:notesMasterIdLst>
  <p:handoutMasterIdLst>
    <p:handoutMasterId r:id="rId132"/>
  </p:handoutMasterIdLst>
  <p:sldIdLst>
    <p:sldId id="256" r:id="rId2"/>
    <p:sldId id="505" r:id="rId3"/>
    <p:sldId id="605" r:id="rId4"/>
    <p:sldId id="506" r:id="rId5"/>
    <p:sldId id="566" r:id="rId6"/>
    <p:sldId id="507" r:id="rId7"/>
    <p:sldId id="508" r:id="rId8"/>
    <p:sldId id="550" r:id="rId9"/>
    <p:sldId id="551" r:id="rId10"/>
    <p:sldId id="509" r:id="rId11"/>
    <p:sldId id="556" r:id="rId12"/>
    <p:sldId id="510" r:id="rId13"/>
    <p:sldId id="552" r:id="rId14"/>
    <p:sldId id="553" r:id="rId15"/>
    <p:sldId id="557" r:id="rId16"/>
    <p:sldId id="558" r:id="rId17"/>
    <p:sldId id="554" r:id="rId18"/>
    <p:sldId id="559" r:id="rId19"/>
    <p:sldId id="560" r:id="rId20"/>
    <p:sldId id="561" r:id="rId21"/>
    <p:sldId id="555" r:id="rId22"/>
    <p:sldId id="627" r:id="rId23"/>
    <p:sldId id="511" r:id="rId24"/>
    <p:sldId id="626" r:id="rId25"/>
    <p:sldId id="563" r:id="rId26"/>
    <p:sldId id="628" r:id="rId27"/>
    <p:sldId id="630" r:id="rId28"/>
    <p:sldId id="629" r:id="rId29"/>
    <p:sldId id="632" r:id="rId30"/>
    <p:sldId id="636" r:id="rId31"/>
    <p:sldId id="637" r:id="rId32"/>
    <p:sldId id="633" r:id="rId33"/>
    <p:sldId id="634" r:id="rId34"/>
    <p:sldId id="638" r:id="rId35"/>
    <p:sldId id="639" r:id="rId36"/>
    <p:sldId id="640" r:id="rId37"/>
    <p:sldId id="635" r:id="rId38"/>
    <p:sldId id="536" r:id="rId39"/>
    <p:sldId id="641" r:id="rId40"/>
    <p:sldId id="542" r:id="rId41"/>
    <p:sldId id="543" r:id="rId42"/>
    <p:sldId id="631" r:id="rId43"/>
    <p:sldId id="544" r:id="rId44"/>
    <p:sldId id="564" r:id="rId45"/>
    <p:sldId id="565" r:id="rId46"/>
    <p:sldId id="643" r:id="rId47"/>
    <p:sldId id="604" r:id="rId48"/>
    <p:sldId id="512" r:id="rId49"/>
    <p:sldId id="513" r:id="rId50"/>
    <p:sldId id="567" r:id="rId51"/>
    <p:sldId id="568" r:id="rId52"/>
    <p:sldId id="569" r:id="rId53"/>
    <p:sldId id="570" r:id="rId54"/>
    <p:sldId id="575" r:id="rId55"/>
    <p:sldId id="576" r:id="rId56"/>
    <p:sldId id="577" r:id="rId57"/>
    <p:sldId id="514" r:id="rId58"/>
    <p:sldId id="578" r:id="rId59"/>
    <p:sldId id="579" r:id="rId60"/>
    <p:sldId id="515" r:id="rId61"/>
    <p:sldId id="583" r:id="rId62"/>
    <p:sldId id="584" r:id="rId63"/>
    <p:sldId id="588" r:id="rId64"/>
    <p:sldId id="581" r:id="rId65"/>
    <p:sldId id="585" r:id="rId66"/>
    <p:sldId id="586" r:id="rId67"/>
    <p:sldId id="582" r:id="rId68"/>
    <p:sldId id="516" r:id="rId69"/>
    <p:sldId id="589" r:id="rId70"/>
    <p:sldId id="590" r:id="rId71"/>
    <p:sldId id="591" r:id="rId72"/>
    <p:sldId id="593" r:id="rId73"/>
    <p:sldId id="587" r:id="rId74"/>
    <p:sldId id="594" r:id="rId75"/>
    <p:sldId id="595" r:id="rId76"/>
    <p:sldId id="596" r:id="rId77"/>
    <p:sldId id="517" r:id="rId78"/>
    <p:sldId id="597" r:id="rId79"/>
    <p:sldId id="598" r:id="rId80"/>
    <p:sldId id="537" r:id="rId81"/>
    <p:sldId id="545" r:id="rId82"/>
    <p:sldId id="546" r:id="rId83"/>
    <p:sldId id="547" r:id="rId84"/>
    <p:sldId id="548" r:id="rId85"/>
    <p:sldId id="549" r:id="rId86"/>
    <p:sldId id="602" r:id="rId87"/>
    <p:sldId id="600" r:id="rId88"/>
    <p:sldId id="601" r:id="rId89"/>
    <p:sldId id="518" r:id="rId90"/>
    <p:sldId id="519" r:id="rId91"/>
    <p:sldId id="606" r:id="rId92"/>
    <p:sldId id="607" r:id="rId93"/>
    <p:sldId id="608" r:id="rId94"/>
    <p:sldId id="520" r:id="rId95"/>
    <p:sldId id="609" r:id="rId96"/>
    <p:sldId id="610" r:id="rId97"/>
    <p:sldId id="611" r:id="rId98"/>
    <p:sldId id="612" r:id="rId99"/>
    <p:sldId id="613" r:id="rId100"/>
    <p:sldId id="614" r:id="rId101"/>
    <p:sldId id="615" r:id="rId102"/>
    <p:sldId id="616" r:id="rId103"/>
    <p:sldId id="522" r:id="rId104"/>
    <p:sldId id="617" r:id="rId105"/>
    <p:sldId id="618" r:id="rId106"/>
    <p:sldId id="619" r:id="rId107"/>
    <p:sldId id="540" r:id="rId108"/>
    <p:sldId id="620" r:id="rId109"/>
    <p:sldId id="621" r:id="rId110"/>
    <p:sldId id="622" r:id="rId111"/>
    <p:sldId id="623" r:id="rId112"/>
    <p:sldId id="624" r:id="rId113"/>
    <p:sldId id="524" r:id="rId114"/>
    <p:sldId id="625" r:id="rId115"/>
    <p:sldId id="538" r:id="rId116"/>
    <p:sldId id="521" r:id="rId117"/>
    <p:sldId id="541" r:id="rId118"/>
    <p:sldId id="523" r:id="rId119"/>
    <p:sldId id="526" r:id="rId120"/>
    <p:sldId id="527" r:id="rId121"/>
    <p:sldId id="528" r:id="rId122"/>
    <p:sldId id="529" r:id="rId123"/>
    <p:sldId id="530" r:id="rId124"/>
    <p:sldId id="531" r:id="rId125"/>
    <p:sldId id="532" r:id="rId126"/>
    <p:sldId id="533" r:id="rId127"/>
    <p:sldId id="534" r:id="rId128"/>
    <p:sldId id="535" r:id="rId129"/>
    <p:sldId id="345" r:id="rId13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F"/>
    <a:srgbClr val="FF2600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4" autoAdjust="0"/>
    <p:restoredTop sz="88263" autoAdjust="0"/>
  </p:normalViewPr>
  <p:slideViewPr>
    <p:cSldViewPr snapToGrid="0" snapToObjects="1">
      <p:cViewPr varScale="1">
        <p:scale>
          <a:sx n="144" d="100"/>
          <a:sy n="144" d="100"/>
        </p:scale>
        <p:origin x="200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ziskind1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digitalix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[(</a:t>
            </a:r>
            <a:r>
              <a:rPr lang="en-US" sz="1600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)]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6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email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" hint="your name here"&gt;&lt;/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&lt;Switch 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[(</a:t>
            </a:r>
            <a:r>
              <a:rPr lang="en-US" sz="1600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)]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6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optIn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DatePicker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[(</a:t>
            </a:r>
            <a:r>
              <a:rPr lang="en-US" sz="1600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)]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6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dob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"&gt;&lt;/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DatePicker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&lt;Slider 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[(</a:t>
            </a:r>
            <a:r>
              <a:rPr lang="en-US" sz="1600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6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)]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6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size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" [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minValue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]="0" [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maxValue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this.http.get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('http://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api.someopendata.org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toPromise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result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=&gt;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console.log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result.cities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=&gt;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console.error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('Error: ' + 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let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myHeaders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 new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HttpHeaders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myHeaders.append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key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 '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value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this.http.get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('http://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api.someopendata.org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{ </a:t>
            </a:r>
            <a:r>
              <a:rPr lang="en-US" sz="2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headers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myHeaders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For </a:t>
            </a:r>
            <a:r>
              <a:rPr lang="en-US" sz="2400" dirty="0" err="1"/>
              <a:t>url</a:t>
            </a:r>
            <a:r>
              <a:rPr lang="en-US" sz="2400" dirty="0"/>
              <a:t> like: </a:t>
            </a:r>
            <a:r>
              <a:rPr lang="en-US" sz="2400" dirty="0">
                <a:hlinkClick r:id="rId3"/>
              </a:rPr>
              <a:t>http://my.service.io?mood=happy&amp;face=round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let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 new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HttpParams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searchParams.set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mood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 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happy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searchParams.set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face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 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round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this.http.get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('http://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api.someopendata.org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{ headers: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myHeaders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search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searchParams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selector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my-blue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templateUrl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./color/</a:t>
            </a:r>
            <a:r>
              <a:rPr lang="en-US" sz="18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blue.component.html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styleUrls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['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./color/</a:t>
            </a:r>
            <a:r>
              <a:rPr lang="en-US" sz="18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color.component.css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export class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BlueComponent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latin typeface="Roboto Mono" pitchFamily="2" charset="0"/>
                <a:ea typeface="Roboto Mono" pitchFamily="2" charset="0"/>
              </a:rPr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latin typeface="Roboto Mono" pitchFamily="2" charset="0"/>
                <a:ea typeface="Roboto Mono" pitchFamily="2" charset="0"/>
              </a:rPr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i="1" dirty="0">
                <a:latin typeface="Roboto Mono" pitchFamily="2" charset="0"/>
                <a:ea typeface="Roboto Mono" pitchFamily="2" charset="0"/>
              </a:rPr>
              <a:t>@</a:t>
            </a:r>
            <a:r>
              <a:rPr lang="en-US" sz="2000" b="1" i="1" dirty="0" err="1">
                <a:latin typeface="Roboto Mono" pitchFamily="2" charset="0"/>
                <a:ea typeface="Roboto Mono" pitchFamily="2" charset="0"/>
              </a:rPr>
              <a:t>NgModule</a:t>
            </a:r>
            <a:r>
              <a:rPr lang="en-US" sz="2000" i="1" dirty="0">
                <a:latin typeface="Roboto Mono" pitchFamily="2" charset="0"/>
                <a:ea typeface="Roboto Mono" pitchFamily="2" charset="0"/>
              </a:rPr>
              <a:t>({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mr-IN" sz="2000" dirty="0">
                <a:latin typeface="Roboto Mono" pitchFamily="2" charset="0"/>
                <a:ea typeface="Roboto Mono" pitchFamily="2" charset="0"/>
              </a:rPr>
              <a:t>…</a:t>
            </a:r>
            <a:endParaRPr lang="en-GB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GB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declarations</a:t>
            </a:r>
            <a:r>
              <a:rPr lang="en-GB" sz="20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AppComponent</a:t>
            </a:r>
            <a:r>
              <a:rPr lang="en-GB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ProfileComponent</a:t>
            </a:r>
            <a:r>
              <a:rPr lang="en-GB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ColorComponent</a:t>
            </a:r>
            <a:r>
              <a:rPr lang="en-GB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BlueComponent</a:t>
            </a:r>
            <a:r>
              <a:rPr lang="en-GB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000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0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Component </a:t>
            </a:r>
            <a:r>
              <a:rPr lang="en-US" sz="2400" dirty="0" err="1">
                <a:solidFill>
                  <a:schemeClr val="accent1"/>
                </a:solidFill>
              </a:rPr>
              <a:t>BlueComponent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is not part of any 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or the module </a:t>
            </a:r>
            <a:r>
              <a:rPr lang="en-US" sz="2400" dirty="0">
                <a:solidFill>
                  <a:schemeClr val="accent1"/>
                </a:solidFill>
              </a:rPr>
              <a:t>has not been imported </a:t>
            </a:r>
            <a:r>
              <a:rPr lang="en-US" sz="2400" dirty="0">
                <a:solidFill>
                  <a:schemeClr val="tx1"/>
                </a:solidFill>
              </a:rPr>
              <a:t>into your module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Smart </a:t>
            </a:r>
            <a:r>
              <a:rPr lang="mr-IN" sz="2400" dirty="0"/>
              <a:t>–</a:t>
            </a:r>
            <a:r>
              <a:rPr lang="en-US" sz="2400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Presentation </a:t>
            </a:r>
            <a:r>
              <a:rPr lang="mr-IN" sz="2400" dirty="0"/>
              <a:t>–</a:t>
            </a:r>
            <a:r>
              <a:rPr lang="en-US" sz="2400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export class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CalendarComponent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day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month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dirty="0">
                <a:latin typeface="Roboto Mono" pitchFamily="2" charset="0"/>
                <a:ea typeface="Roboto Mono" pitchFamily="2" charset="0"/>
              </a:rPr>
            </a:br>
            <a:r>
              <a:rPr lang="en-US" sz="2000" dirty="0">
                <a:latin typeface="Roboto Mono" pitchFamily="2" charset="0"/>
                <a:ea typeface="Roboto Mono" pitchFamily="2" charset="0"/>
              </a:rPr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set 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year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this._year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selector: '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my-calendar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templateUrl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'./calendar/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calendar.component.html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export class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CalendarComponent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day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month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latin typeface="Roboto Mono" pitchFamily="2" charset="0"/>
                <a:ea typeface="Roboto Mono" pitchFamily="2" charset="0"/>
              </a:rPr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@Input()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set 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year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this._year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&lt;my-calendar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day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="12"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month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="11"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year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="10"&gt;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1800" b="1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NativeScriptFormsModule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nativescript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1800" dirty="0">
                <a:latin typeface="Roboto Mono" pitchFamily="2" charset="0"/>
                <a:ea typeface="Roboto Mono" pitchFamily="2" charset="0"/>
              </a:rPr>
              <a:t>…</a:t>
            </a:r>
            <a:endParaRPr lang="en-GB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-GB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imports</a:t>
            </a:r>
            <a:r>
              <a:rPr lang="en-GB" sz="18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1800" dirty="0" err="1">
                <a:latin typeface="Roboto Mono" pitchFamily="2" charset="0"/>
                <a:ea typeface="Roboto Mono" pitchFamily="2" charset="0"/>
              </a:rPr>
              <a:t>NativeScriptModule</a:t>
            </a:r>
            <a:r>
              <a:rPr lang="en-GB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1800" dirty="0" err="1">
                <a:latin typeface="Roboto Mono" pitchFamily="2" charset="0"/>
                <a:ea typeface="Roboto Mono" pitchFamily="2" charset="0"/>
              </a:rPr>
              <a:t>AppRoutingModule</a:t>
            </a:r>
            <a:r>
              <a:rPr lang="en-GB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1800" dirty="0" err="1">
                <a:latin typeface="Roboto Mono" pitchFamily="2" charset="0"/>
                <a:ea typeface="Roboto Mono" pitchFamily="2" charset="0"/>
              </a:rPr>
              <a:t>NativeScriptHttpModule</a:t>
            </a:r>
            <a:r>
              <a:rPr lang="en-GB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GB" sz="1800" b="1" dirty="0" err="1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NativeScriptFormsModule</a:t>
            </a:r>
            <a:endParaRPr lang="en-GB" sz="1800" b="1" dirty="0">
              <a:solidFill>
                <a:srgbClr val="FF2600"/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ListView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[items]="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table?.standing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	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itemTap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onTeamSelect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($event)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@Output()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teamSelected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= new 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EventEmitter</a:t>
            </a: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&lt;number&gt;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onTeamSelect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(event)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selectedTeamId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this.table.standing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event.index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].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teamid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console.log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('::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LeagueTableComponent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::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onTeamSelect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::' +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selectedTeamId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teamSelected.emit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selectedTeamId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&lt;my-league-table [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leagueId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]="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PremierLeagueId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 </a:t>
            </a: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	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teamSelected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onTeamTap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$event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selector: '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color-picker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templateUrl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: './color-picker/color-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picker.component.html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export class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ColorPickerComponent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@Input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color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@Output()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colorChange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 = new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EventEmitter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1600" dirty="0">
                <a:latin typeface="Roboto Mono" pitchFamily="2" charset="0"/>
                <a:ea typeface="Roboto Mono" pitchFamily="2" charset="0"/>
              </a:rPr>
            </a:br>
            <a:r>
              <a:rPr lang="en-US" sz="16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onColorPick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newColor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  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colorChange.emi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newColor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color-picker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[(color)]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selectedColorFromParentClass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color-picker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app/football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{ path: '',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redirectTo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</a:t>
            </a:r>
            <a:r>
              <a:rPr lang="en-US" sz="18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/service-test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pathMatch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Football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football.service.ts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earlier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LeageFixturesComponent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&lt;my-fixture&gt;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FixtureComponent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fixture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Upadate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FixtureComponent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html</a:t>
            </a:r>
            <a:r>
              <a:rPr lang="en-US" sz="2400" dirty="0"/>
              <a:t> to bind to </a:t>
            </a:r>
            <a:r>
              <a:rPr lang="en-US" sz="2400" b="1" dirty="0">
                <a:solidFill>
                  <a:schemeClr val="accent1"/>
                </a:solidFill>
              </a:rPr>
              <a:t>fixture values</a:t>
            </a: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When user </a:t>
            </a:r>
            <a:r>
              <a:rPr lang="en-US" sz="2400" b="1" dirty="0">
                <a:solidFill>
                  <a:schemeClr val="accent5"/>
                </a:solidFill>
              </a:rPr>
              <a:t>taps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on a team, it should </a:t>
            </a:r>
            <a:r>
              <a:rPr lang="en-US" sz="2400" b="1" dirty="0">
                <a:solidFill>
                  <a:schemeClr val="accent5"/>
                </a:solidFill>
              </a:rPr>
              <a:t>navigate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b="1" dirty="0" err="1">
                <a:solidFill>
                  <a:schemeClr val="accent5"/>
                </a:solidFill>
              </a:rPr>
              <a:t>TeamComponent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 the </a:t>
            </a:r>
            <a:r>
              <a:rPr lang="en-US" sz="2400" b="1" dirty="0" err="1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to intercept 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=&gt; call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=&gt; </a:t>
            </a:r>
            <a:r>
              <a:rPr lang="en-US" sz="2400" b="1" dirty="0"/>
              <a:t>navigate </a:t>
            </a:r>
            <a:r>
              <a:rPr lang="en-US" sz="2400" dirty="0"/>
              <a:t>to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Component 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Implement </a:t>
            </a:r>
            <a:r>
              <a:rPr lang="en-US" sz="2400" b="1" dirty="0" err="1">
                <a:solidFill>
                  <a:schemeClr val="accent1"/>
                </a:solidFill>
              </a:rPr>
              <a:t>PlayerComponent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the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display a list of </a:t>
            </a:r>
            <a:r>
              <a:rPr lang="en-US" sz="2400" dirty="0">
                <a:solidFill>
                  <a:schemeClr val="accent5"/>
                </a:solidFill>
              </a:rPr>
              <a:t>players</a:t>
            </a:r>
            <a:r>
              <a:rPr lang="en-US" sz="2400" dirty="0"/>
              <a:t> instead of a list of fixtures.</a:t>
            </a:r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5" y="268745"/>
            <a:ext cx="8503920" cy="411480"/>
          </a:xfrm>
        </p:spPr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text-primary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text-muted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text-danger</a:t>
            </a: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text-center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text-left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text-right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text-lowercase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text-uppercase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text-capitalize</a:t>
            </a: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  <a:p>
            <a:endParaRPr lang="en-US" sz="2000" dirty="0"/>
          </a:p>
          <a:p>
            <a:pPr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&lt;Label text="Name" 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class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text-primary text-right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"&gt;&lt;/Label&gt;</a:t>
            </a:r>
          </a:p>
          <a:p>
            <a:pPr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&lt;Label text="Email" 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class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text-danger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-primary,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-outline,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-rounded-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sm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-rounded-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lg</a:t>
            </a:r>
            <a:endParaRPr lang="en-US" sz="1800" b="1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-primary</a:t>
            </a:r>
            <a:r>
              <a:rPr lang="en-US" sz="2000" dirty="0"/>
              <a:t>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-blue, 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-brown,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-forest,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-grey,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-lemon,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-lime,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-ruby </a:t>
            </a:r>
            <a:r>
              <a:rPr lang="en-US" sz="2000" dirty="0"/>
              <a:t>and </a:t>
            </a:r>
            <a:r>
              <a:rPr lang="en-US" sz="2000" b="1" dirty="0"/>
              <a:t> 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-sky</a:t>
            </a:r>
            <a:endParaRPr lang="en-US" sz="2000" b="1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&lt;Button text="Primary" class="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-primary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&lt;Button text="Outline" class="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-outline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&lt;Button text="Orange" class="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-primary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btn-ornage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class="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-primary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-grey 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btn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-rounded-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sm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ActionBar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title="Title" class="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action-bar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ActionBar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&lt;Switch [(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)]="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optIn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 class="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switch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&lt;Slider [(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ngModel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)]="size" class="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slider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"&gt;&lt;/Slider&gt;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7"/>
            <a:ext cx="8503443" cy="3597145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git clone </a:t>
            </a:r>
            <a:r>
              <a:rPr lang="en-US" sz="1800" dirty="0">
                <a:latin typeface="Roboto Mono" pitchFamily="2" charset="0"/>
                <a:ea typeface="Roboto Mono" pitchFamily="2" charset="0"/>
                <a:hlinkClick r:id="rId3"/>
              </a:rPr>
              <a:t>https://github.com/alexziskind1/workshop.git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cd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workshop/warmup</a:t>
            </a:r>
            <a:endParaRPr lang="en-US" sz="18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tns run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ios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tns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run android</a:t>
            </a: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FD47F3-C63E-3340-94AF-3EB9A5F67BF5}"/>
              </a:ext>
            </a:extLst>
          </p:cNvPr>
          <p:cNvSpPr/>
          <p:nvPr/>
        </p:nvSpPr>
        <p:spPr>
          <a:xfrm>
            <a:off x="328135" y="3043451"/>
            <a:ext cx="3227107" cy="1707016"/>
          </a:xfrm>
          <a:prstGeom prst="rect">
            <a:avLst/>
          </a:prstGeom>
          <a:noFill/>
          <a:ln>
            <a:solidFill>
              <a:srgbClr val="3D5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6CB8C-568A-0D43-B172-138FA0266DA7}"/>
              </a:ext>
            </a:extLst>
          </p:cNvPr>
          <p:cNvSpPr txBox="1"/>
          <p:nvPr/>
        </p:nvSpPr>
        <p:spPr>
          <a:xfrm>
            <a:off x="4933665" y="3435294"/>
            <a:ext cx="2777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Use preview:</a:t>
            </a:r>
          </a:p>
          <a:p>
            <a:pPr lvl="0"/>
            <a:r>
              <a:rPr lang="en-US" sz="1600" dirty="0" err="1">
                <a:latin typeface="Roboto Mono" pitchFamily="2" charset="0"/>
                <a:ea typeface="Roboto Mono" pitchFamily="2" charset="0"/>
              </a:rPr>
              <a:t>tns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preview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CDFE4-8519-6047-88B1-C92E92954573}"/>
              </a:ext>
            </a:extLst>
          </p:cNvPr>
          <p:cNvSpPr txBox="1"/>
          <p:nvPr/>
        </p:nvSpPr>
        <p:spPr>
          <a:xfrm>
            <a:off x="3826240" y="3666126"/>
            <a:ext cx="277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A9E07-B664-D940-AD18-455E0F73B399}"/>
              </a:ext>
            </a:extLst>
          </p:cNvPr>
          <p:cNvSpPr/>
          <p:nvPr/>
        </p:nvSpPr>
        <p:spPr>
          <a:xfrm>
            <a:off x="4708770" y="3043451"/>
            <a:ext cx="3227107" cy="1707016"/>
          </a:xfrm>
          <a:prstGeom prst="rect">
            <a:avLst/>
          </a:prstGeom>
          <a:noFill/>
          <a:ln>
            <a:solidFill>
              <a:srgbClr val="3D5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0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1800" dirty="0">
                <a:latin typeface="Roboto Mono" pitchFamily="2" charset="0"/>
                <a:ea typeface="Roboto Mono" pitchFamily="2" charset="0"/>
              </a:rPr>
              <a:t>@</a:t>
            </a:r>
            <a:r>
              <a:rPr lang="pl-PL" sz="1800" dirty="0" err="1">
                <a:latin typeface="Roboto Mono" pitchFamily="2" charset="0"/>
                <a:ea typeface="Roboto Mono" pitchFamily="2" charset="0"/>
              </a:rPr>
              <a:t>keyframes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pl-PL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zoom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1800" dirty="0">
                <a:latin typeface="Roboto Mono" pitchFamily="2" charset="0"/>
                <a:ea typeface="Roboto Mono" pitchFamily="2" charset="0"/>
              </a:rPr>
              <a:t>  from {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transform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scale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1800" dirty="0">
                <a:latin typeface="Roboto Mono" pitchFamily="2" charset="0"/>
                <a:ea typeface="Roboto Mono" pitchFamily="2" charset="0"/>
              </a:rPr>
              <a:t>  40% {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transform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scale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1800" dirty="0">
                <a:latin typeface="Roboto Mono" pitchFamily="2" charset="0"/>
                <a:ea typeface="Roboto Mono" pitchFamily="2" charset="0"/>
              </a:rPr>
              <a:t>  to { 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transform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pl-PL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scale</a:t>
            </a:r>
            <a:r>
              <a:rPr lang="pl-PL" sz="1800" dirty="0">
                <a:latin typeface="Roboto Mono" pitchFamily="2" charset="0"/>
                <a:ea typeface="Roboto Mono" pitchFamily="2" charset="0"/>
              </a:rPr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lvl="0" indent="0">
              <a:buClrTx/>
              <a:buSzTx/>
              <a:buNone/>
            </a:pPr>
            <a:endParaRPr lang="pl-PL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animation-name: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zoom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animation-duration: 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2s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&lt;Label [text="'Coding power:' +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profile.codingPower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	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class.zoom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profile.codingPower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&gt; 7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95" b="7795"/>
          <a:stretch/>
        </p:blipFill>
        <p:spPr>
          <a:xfrm>
            <a:off x="1" y="0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07" y="401909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User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501846" y="1350168"/>
            <a:ext cx="6868349" cy="26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920279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140" y="1769415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242188" y="2806228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76" y="804513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import { 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NativeScriptUIDataFormModule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} from </a:t>
            </a:r>
            <a:r>
              <a:rPr lang="en-US" sz="1600" b="1" dirty="0"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nativescript-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ui</a:t>
            </a: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dataform</a:t>
            </a: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/angular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lvl="0" indent="0">
              <a:buClrTx/>
              <a:buSzTx/>
              <a:buNone/>
            </a:pPr>
            <a:endParaRPr lang="en-US" sz="16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... </a:t>
            </a:r>
          </a:p>
          <a:p>
            <a:pPr marL="0" lvl="0" indent="0">
              <a:buClrTx/>
              <a:buSzTx/>
              <a:buNone/>
            </a:pPr>
            <a:endParaRPr lang="en-US" sz="1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@</a:t>
            </a:r>
            <a:r>
              <a:rPr lang="en-US" sz="1600" dirty="0" err="1">
                <a:latin typeface="Roboto Mono" pitchFamily="2" charset="0"/>
                <a:ea typeface="Roboto Mono" pitchFamily="2" charset="0"/>
              </a:rPr>
              <a:t>NgModule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6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          </a:t>
            </a:r>
            <a:r>
              <a:rPr lang="en-US" sz="16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NativeScriptUIDataFormModule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)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[</a:t>
            </a:r>
            <a:r>
              <a:rPr lang="en-US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source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]="feedback"&gt; &lt;/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&lt;</a:t>
            </a:r>
            <a:r>
              <a:rPr lang="en-US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tkDataFormProperty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 </a:t>
            </a:r>
            <a:r>
              <a:rPr lang="en-US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 </a:t>
            </a:r>
            <a:r>
              <a:rPr lang="en-US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displayName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displayName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 </a:t>
            </a:r>
            <a:r>
              <a:rPr lang="en-US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index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&lt;/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091" y="1132862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&lt;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tkDataFormProperty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name="date"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displayName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800" dirty="0">
                <a:latin typeface="Roboto Mono" pitchFamily="2" charset="0"/>
                <a:ea typeface="Roboto Mono" pitchFamily="2" charset="0"/>
              </a:rPr>
              <a:t> 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&lt;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TKPropertyEditor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  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tkEntityPropertyEditor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   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DatePicker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&lt;/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TKPropertyEditor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endParaRPr lang="en-US" sz="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&lt;/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RadDataForm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>
                <a:solidFill>
                  <a:srgbClr val="0070C0"/>
                </a:solidFill>
              </a:rPr>
              <a:t>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119349"/>
            <a:ext cx="8503443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tkDataFormProperty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name="component"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displayName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    [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valuesProvider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&lt;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TKPropertyEditor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  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tkEntityPropertyEditor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    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Picker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     &lt;/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TKPropertyEditor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TKEntityProperty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warmup/app/profile</a:t>
            </a:r>
            <a:endParaRPr lang="en-US" sz="20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28" y="215647"/>
            <a:ext cx="8503920" cy="411480"/>
          </a:xfrm>
        </p:spPr>
        <p:txBody>
          <a:bodyPr/>
          <a:lstStyle/>
          <a:p>
            <a:r>
              <a:rPr lang="en-US" dirty="0"/>
              <a:t>Exercise: Use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772" y="705473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Add theme styling to </a:t>
            </a:r>
            <a:r>
              <a:rPr lang="en-US" sz="2000" dirty="0" err="1">
                <a:solidFill>
                  <a:srgbClr val="0070C0"/>
                </a:solidFill>
              </a:rPr>
              <a:t>profile.component.html</a:t>
            </a:r>
            <a:r>
              <a:rPr lang="en-US" sz="20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Hint 1: </a:t>
            </a:r>
            <a:r>
              <a:rPr lang="en-US" sz="2000" dirty="0">
                <a:solidFill>
                  <a:srgbClr val="0070C0"/>
                </a:solidFill>
              </a:rPr>
              <a:t>Add margin </a:t>
            </a:r>
            <a:r>
              <a:rPr lang="en-US" sz="2000" dirty="0"/>
              <a:t>to the main &lt;</a:t>
            </a:r>
            <a:r>
              <a:rPr lang="en-US" sz="2000" dirty="0" err="1"/>
              <a:t>StackLayout</a:t>
            </a:r>
            <a:r>
              <a:rPr lang="en-US" sz="20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Hint 2: For small screens use </a:t>
            </a:r>
            <a:r>
              <a:rPr lang="en-US" sz="2000" dirty="0">
                <a:solidFill>
                  <a:srgbClr val="0070C0"/>
                </a:solidFill>
              </a:rPr>
              <a:t>&lt;</a:t>
            </a:r>
            <a:r>
              <a:rPr lang="en-US" sz="2000" dirty="0" err="1">
                <a:solidFill>
                  <a:srgbClr val="0070C0"/>
                </a:solidFill>
              </a:rPr>
              <a:t>ScrollView</a:t>
            </a:r>
            <a:r>
              <a:rPr lang="en-US" sz="20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ScrollView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StackLayout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StackLayout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ScrollView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9" y="58654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40" y="1288025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9491" cy="51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dirty="0">
                <a:solidFill>
                  <a:srgbClr val="0070C0"/>
                </a:solidFill>
              </a:rPr>
              <a:t>warmup/app/color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"",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redirectTo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"/items",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pathMatch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"items",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ItemsComponent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"item/:id",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ItemDetailComponent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Label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text="name"&gt;&lt;/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Label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hint="your name here" text="Jack"&gt;&lt;/</a:t>
            </a:r>
            <a:r>
              <a:rPr lang="en-US" sz="1800" b="1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Switch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checked="true"&gt;&lt;/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Switch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 err="1">
                <a:latin typeface="Roboto Mono" pitchFamily="2" charset="0"/>
                <a:ea typeface="Roboto Mono" pitchFamily="2" charset="0"/>
              </a:rPr>
              <a:t>DatePicker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[day]="2" [month]="2" [year]="2002"&gt;&lt;/</a:t>
            </a:r>
            <a:r>
              <a:rPr lang="en-US" sz="1800" b="1" dirty="0" err="1">
                <a:latin typeface="Roboto Mono" pitchFamily="2" charset="0"/>
                <a:ea typeface="Roboto Mono" pitchFamily="2" charset="0"/>
              </a:rPr>
              <a:t>DatePicker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Slider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[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minValue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]="0" [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maxValue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]="10" [value]="3"&gt;&lt;/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Slider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Button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text="Do Something" (tap)="clear()"&gt;&lt;/</a:t>
            </a:r>
            <a:r>
              <a:rPr lang="en-US" sz="1800" b="1" dirty="0">
                <a:latin typeface="Roboto Mono" pitchFamily="2" charset="0"/>
                <a:ea typeface="Roboto Mono" pitchFamily="2" charset="0"/>
              </a:rPr>
              <a:t>Button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{ </a:t>
            </a:r>
            <a:r>
              <a:rPr lang="en-US" sz="20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path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""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20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redirectTo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"</a:t>
            </a:r>
            <a:r>
              <a:rPr lang="en-US" sz="2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/items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",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pathMatch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{ path: </a:t>
            </a:r>
            <a:r>
              <a:rPr lang="en-US" sz="20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"items"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component: </a:t>
            </a:r>
            <a:r>
              <a:rPr lang="en-US" sz="20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ItemsComponent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{ path: </a:t>
            </a:r>
            <a:r>
              <a:rPr lang="en-US" sz="20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"item/:id"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component: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ItemDetailComponent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/item/25</a:t>
            </a:r>
            <a:r>
              <a:rPr lang="en-US" sz="2000" i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will open the </a:t>
            </a:r>
            <a:r>
              <a:rPr lang="en-US" sz="2400" dirty="0" err="1">
                <a:solidFill>
                  <a:schemeClr val="tx1"/>
                </a:solidFill>
              </a:rPr>
              <a:t>ItemDetailComponent</a:t>
            </a:r>
            <a:r>
              <a:rPr lang="en-US" sz="2400" dirty="0">
                <a:solidFill>
                  <a:schemeClr val="tx1"/>
                </a:solidFill>
              </a:rPr>
              <a:t> with id = 25</a:t>
            </a: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691" y="1066160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'',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redirectTo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'/articles',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pathMatch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ItemsComponent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':id',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ItemDetailComponent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'read/:id',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'edit/:id',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EditArticleComponent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'search/:tech/:keyword',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ArticleSearchResultsComponent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20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18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'articles', 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children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   { path: '', component: 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ArticlesComponent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"read/:id",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"edit/:id",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EditArticleComponent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"search/:tech/:keyword",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ArticleSearchResultsComponent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18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'articles', 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children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   { path: '', component: </a:t>
            </a:r>
            <a:r>
              <a:rPr lang="en-US" sz="1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ArticlesComponent</a:t>
            </a: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   { path: "read/:id", component: 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ArticleComponent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"edit/:id",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EditArticleComponent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"search/:tech/:keyword",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ArticleSearchResultsComponent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18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{ path: 'articles', 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children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   { path: '', component: </a:t>
            </a:r>
            <a:r>
              <a:rPr lang="en-US" sz="1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ArticlesComponent</a:t>
            </a: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   { path: "read/:id", component: </a:t>
            </a:r>
            <a:r>
              <a:rPr lang="en-US" sz="1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ArticleComponent</a:t>
            </a:r>
            <a:r>
              <a:rPr lang="en-US" sz="1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{ path: "edit/:id", component: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EditArticleComponent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   { path: "search/:tech/:keyword", component: 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ArticleSearchResultsComponent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 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="[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'/articles/read'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'5'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dirty="0">
                <a:solidFill>
                  <a:srgbClr val="0070C0"/>
                </a:solidFill>
              </a:rPr>
              <a:t>'/articles/read/5' </a:t>
            </a:r>
            <a:r>
              <a:rPr lang="en-US" sz="2400" dirty="0">
                <a:solidFill>
                  <a:schemeClr val="tx1"/>
                </a:solidFill>
              </a:rPr>
              <a:t>path.</a:t>
            </a: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..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0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../sibling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0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./child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']"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child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&lt;Label text="Back to Articles" 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]="['..']"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	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clearHistory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true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&lt;Label 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text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profile.name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[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text</a:t>
            </a: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profile.name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 hint="name"&gt;&lt;/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TextField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RouterExtensions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nativescript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constructor(</a:t>
            </a:r>
            <a:r>
              <a:rPr lang="en-US" sz="2000" b="1" dirty="0">
                <a:solidFill>
                  <a:srgbClr val="FF2600"/>
                </a:solidFill>
                <a:latin typeface="Roboto Mono" pitchFamily="2" charset="0"/>
                <a:ea typeface="Roboto Mono" pitchFamily="2" charset="0"/>
              </a:rPr>
              <a:t>private router: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RouterExtensions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readArticle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router.navigate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(['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/articles/read'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ActivatedRoute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@angular/router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private router: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RouterExtensions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private 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ActivatedRoute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(['./read', id], 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{ 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relativeTo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this.route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(['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..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'],   {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relativeTo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this.route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(['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../sibling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'], {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relativeTo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this.route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(['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./child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'],    {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relativeTo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this.route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16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(['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child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'],      {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relativeTo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16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this.route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this.router.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navigate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(['/articles', { 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clearHistory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tap, </a:t>
            </a:r>
          </a:p>
          <a:p>
            <a:pPr marL="457200" indent="-457200">
              <a:buClrTx/>
              <a:buSzTx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doubleTap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pinch,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pan,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swipe,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rotation,</a:t>
            </a:r>
          </a:p>
          <a:p>
            <a:pPr marL="457200" indent="-457200">
              <a:buClrTx/>
              <a:buSzTx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longPress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457200" indent="-457200">
              <a:buClrTx/>
              <a:buSzTx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ActivatedRoute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@angular/router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private router: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RouterExtensions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private 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ActivatedRoute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1800" b="1" dirty="0" err="1">
                <a:latin typeface="Roboto Mono" pitchFamily="2" charset="0"/>
                <a:ea typeface="Roboto Mono" pitchFamily="2" charset="0"/>
              </a:rPr>
              <a:t>ngOnInit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this.tech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route.snapshot.params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['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tech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this.keyword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route.snapshot.params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['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keyword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this.searchArticles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this.tech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this.keyword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FF0000"/>
                </a:solidFill>
              </a:rPr>
              <a:t>route.params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Observable</a:t>
            </a:r>
            <a:r>
              <a:rPr lang="en-US" sz="2400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ngOnInit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18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route.params</a:t>
            </a:r>
            <a:r>
              <a:rPr lang="en-US" sz="1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forEach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params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this.tech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params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this.keyword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=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params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latin typeface="Roboto Mono" pitchFamily="2" charset="0"/>
                <a:ea typeface="Roboto Mono" pitchFamily="2" charset="0"/>
              </a:rPr>
              <a:t>    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this.searchArticles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this.tech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this.keyword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[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nsRouterLink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 err="1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pageTransition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slideBottom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transition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name: '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slideBottom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duration: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500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curve: '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linear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StackLayout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longPress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clearForm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&lt;Button text="Do Something" 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tap</a:t>
            </a:r>
            <a:r>
              <a:rPr lang="en-US" sz="18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doSomething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&lt;/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StackLayout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{ path: '',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redirectTo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'</a:t>
            </a:r>
            <a:r>
              <a:rPr lang="en-US" sz="20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/color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pathMatch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08383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Programmatic Navigation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TypeScript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this.router.navigate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transition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name: '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slideBottom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',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TypeScript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football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rgbClr val="0070C0"/>
                </a:solidFill>
              </a:rPr>
              <a:t>warmup/app/football</a:t>
            </a:r>
            <a:endParaRPr lang="en-US" sz="2000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</a:rPr>
              <a:t>&lt;Label text="Action:" 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swipe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="</a:t>
            </a:r>
            <a:r>
              <a:rPr lang="en-US" sz="16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printDirection</a:t>
            </a:r>
            <a:r>
              <a:rPr lang="en-US" sz="16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$event</a:t>
            </a:r>
            <a:r>
              <a:rPr lang="en-US" sz="16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)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Injectable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@angular/core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1800" dirty="0">
                <a:latin typeface="Roboto Mono" pitchFamily="2" charset="0"/>
                <a:ea typeface="Roboto Mono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export class </a:t>
            </a:r>
            <a:r>
              <a:rPr lang="en-US" sz="18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public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doSomethingFun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  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console.log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 from './my-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happy.service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@</a:t>
            </a:r>
            <a:r>
              <a:rPr lang="en-US" sz="2000" b="1" dirty="0" err="1">
                <a:latin typeface="Roboto Mono" pitchFamily="2" charset="0"/>
                <a:ea typeface="Roboto Mono" pitchFamily="2" charset="0"/>
              </a:rPr>
              <a:t>NgModule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providers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 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endParaRPr lang="en-US" sz="2000" b="1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0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 from '../my-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happy.service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lvl="0" indent="0">
              <a:buClrTx/>
              <a:buSzTx/>
              <a:buNone/>
            </a:pP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constructor(private 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showYourMood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myHappyService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.doSomethingFun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import { 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NativeScriptHttpClientModule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	'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nativescript-angular/http-client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@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NgModule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({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solidFill>
                  <a:srgbClr val="FF0000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imports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        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NativeScriptHttpClientModule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mr-IN" sz="1800" dirty="0">
                <a:latin typeface="Roboto Mono" pitchFamily="2" charset="0"/>
                <a:ea typeface="Roboto Mono" pitchFamily="2" charset="0"/>
              </a:rPr>
              <a:t>…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import { 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HttpClient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} from 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@angular/common/http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constructor(private </a:t>
            </a:r>
            <a:r>
              <a:rPr lang="en-US" sz="2000" b="1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http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: 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HttpClient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</a:t>
            </a:r>
            <a:r>
              <a:rPr lang="en-US" sz="2000" b="1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http.get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http://</a:t>
            </a:r>
            <a:r>
              <a:rPr lang="en-US" sz="2000" b="1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api.someopendata.org</a:t>
            </a:r>
            <a:r>
              <a:rPr lang="en-US" sz="2000" b="1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/cities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')</a:t>
            </a:r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>
                <a:latin typeface="Roboto Mono" pitchFamily="2" charset="0"/>
                <a:ea typeface="Roboto Mono" pitchFamily="2" charset="0"/>
              </a:rPr>
              <a:t>this.http.get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('http://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api.someopendata.org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result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=&gt;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console.log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result.cities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 =&gt;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console.error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('Error: ' + </a:t>
            </a:r>
            <a:r>
              <a:rPr lang="en-US" sz="20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error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  () =&gt; </a:t>
            </a:r>
            <a:r>
              <a:rPr lang="en-US" sz="2000" dirty="0" err="1">
                <a:latin typeface="Roboto Mono" pitchFamily="2" charset="0"/>
                <a:ea typeface="Roboto Mono" pitchFamily="2" charset="0"/>
              </a:rPr>
              <a:t>console.log</a:t>
            </a:r>
            <a:r>
              <a:rPr lang="en-US" sz="2000" dirty="0">
                <a:latin typeface="Roboto Mono" pitchFamily="2" charset="0"/>
                <a:ea typeface="Roboto Mono" pitchFamily="2" charset="0"/>
              </a:rPr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57268</TotalTime>
  <Words>1976</Words>
  <Application>Microsoft Macintosh PowerPoint</Application>
  <PresentationFormat>On-screen Show (16:9)</PresentationFormat>
  <Paragraphs>890</Paragraphs>
  <Slides>129</Slides>
  <Notes>8</Notes>
  <HiddenSlides>9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Arial</vt:lpstr>
      <vt:lpstr>Lato</vt:lpstr>
      <vt:lpstr>Lato Thin</vt:lpstr>
      <vt:lpstr>Open Sans</vt:lpstr>
      <vt:lpstr>Roboto Mono</vt:lpstr>
      <vt:lpstr>Telerik</vt:lpstr>
      <vt:lpstr>Warmup</vt:lpstr>
      <vt:lpstr>Project setup</vt:lpstr>
      <vt:lpstr>User  Interface</vt:lpstr>
      <vt:lpstr>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Animations</vt:lpstr>
      <vt:lpstr>Animations</vt:lpstr>
      <vt:lpstr>Exercise: Animations</vt:lpstr>
      <vt:lpstr>NativeScript UI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Result</vt:lpstr>
      <vt:lpstr>Exercises</vt:lpstr>
      <vt:lpstr>Editor: List Based</vt:lpstr>
      <vt:lpstr>Exercise: Use UI components</vt:lpstr>
      <vt:lpstr>Exercise: Two way binding</vt:lpstr>
      <vt:lpstr>Exercise: NativeScript UI</vt:lpstr>
      <vt:lpstr>Exercise: Theme</vt:lpstr>
      <vt:lpstr>Exercise: Theme</vt:lpstr>
      <vt:lpstr>Bonus Exercise: Theme Builder</vt:lpstr>
      <vt:lpstr>Exercise: NativeScript Layouts</vt:lpstr>
      <vt:lpstr>Navigation</vt:lpstr>
      <vt:lpstr>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Exercises</vt:lpstr>
      <vt:lpstr>Exercise: Routing configuration</vt:lpstr>
      <vt:lpstr>Exercise: Navigation with nsRouterLink</vt:lpstr>
      <vt:lpstr>Exercise: Programmatic Navigation</vt:lpstr>
      <vt:lpstr>Exercise: Receiving parameters</vt:lpstr>
      <vt:lpstr>Exercise: Page Transitions: Step 1 In html template</vt:lpstr>
      <vt:lpstr>Exercise: Page Transitions: Step 1 In html template</vt:lpstr>
      <vt:lpstr>Exercise: Page Transitions: Step 2 In TypeScript class</vt:lpstr>
      <vt:lpstr>Exercise: Page Transitions: Step 2 In TypeScript class</vt:lpstr>
      <vt:lpstr>Services and Components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Exercises</vt:lpstr>
      <vt:lpstr>Exercise: Football Service</vt:lpstr>
      <vt:lpstr>Exercise: Creating a presentation component with @Input</vt:lpstr>
      <vt:lpstr>Exercise: Creating a presentation component with @Output</vt:lpstr>
      <vt:lpstr>Bonus Component Exercise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Alex Ziskind</cp:lastModifiedBy>
  <cp:revision>402</cp:revision>
  <dcterms:modified xsi:type="dcterms:W3CDTF">2019-01-15T03:35:03Z</dcterms:modified>
</cp:coreProperties>
</file>